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pen-source_software" TargetMode="External"/><Relationship Id="rId3" Type="http://schemas.openxmlformats.org/officeDocument/2006/relationships/hyperlink" Target="https://en.wikipedia.org/wiki/Ruby_(programming_language)" TargetMode="External"/><Relationship Id="rId4" Type="http://schemas.openxmlformats.org/officeDocument/2006/relationships/hyperlink" Target="https://en.wikipedia.org/wiki/Internet_of_Things" TargetMode="External"/><Relationship Id="rId5" Type="http://schemas.openxmlformats.org/officeDocument/2006/relationships/hyperlink" Target="https://en.wikipedia.org/wiki/ThingSpeak#cite_note-2" TargetMode="External"/><Relationship Id="rId6" Type="http://schemas.openxmlformats.org/officeDocument/2006/relationships/hyperlink" Target="https://en.wikipedia.org/wiki/API" TargetMode="External"/><Relationship Id="rId7" Type="http://schemas.openxmlformats.org/officeDocument/2006/relationships/hyperlink" Target="https://en.wikipedia.org/wiki/Social_network"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e49411a8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e49411a8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f23d5484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f23d5484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dfbb514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9dfbb514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24956311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6249563117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240a3f75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240a3f75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240a3f7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240a3f7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f446b484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9f446b484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9f446b4847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9f446b4847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f23d5484c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f23d5484c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24956311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24956311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GB"/>
              <a:t>Volksvegan design showcase</a:t>
            </a:r>
            <a:endParaRPr/>
          </a:p>
          <a:p>
            <a:pPr indent="-317500" lvl="0" marL="457200" rtl="0" algn="l">
              <a:spcBef>
                <a:spcPts val="0"/>
              </a:spcBef>
              <a:spcAft>
                <a:spcPts val="0"/>
              </a:spcAft>
              <a:buSzPts val="1400"/>
              <a:buAutoNum type="arabicPeriod"/>
            </a:pPr>
            <a:r>
              <a:rPr lang="en-GB"/>
              <a:t>Expressway Ambulance System on Behance</a:t>
            </a:r>
            <a:endParaRPr/>
          </a:p>
          <a:p>
            <a:pPr indent="-317500" lvl="0" marL="457200" rtl="0" algn="l">
              <a:spcBef>
                <a:spcPts val="0"/>
              </a:spcBef>
              <a:spcAft>
                <a:spcPts val="0"/>
              </a:spcAft>
              <a:buSzPts val="1400"/>
              <a:buAutoNum type="arabicPeriod"/>
            </a:pPr>
            <a:r>
              <a:rPr lang="en-GB"/>
              <a:t>Drones to clear way in crowded cities with autonomous ambulance</a:t>
            </a:r>
            <a:endParaRPr/>
          </a:p>
          <a:p>
            <a:pPr indent="-317500" lvl="0" marL="457200" rtl="0" algn="l">
              <a:spcBef>
                <a:spcPts val="0"/>
              </a:spcBef>
              <a:spcAft>
                <a:spcPts val="0"/>
              </a:spcAft>
              <a:buSzPts val="1400"/>
              <a:buAutoNum type="arabicPeriod"/>
            </a:pPr>
            <a:r>
              <a:rPr lang="en-GB"/>
              <a:t>Drone based autonomous ambulance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624956311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624956311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e49411a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e49411a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e49411a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e49411a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e49411a8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9e49411a8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9e49411a8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9e49411a8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9e49411a8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9e49411a8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9e49411a8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9e49411a8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202122"/>
                </a:solidFill>
                <a:highlight>
                  <a:srgbClr val="FFFFFF"/>
                </a:highlight>
              </a:rPr>
              <a:t>ThingSpeak</a:t>
            </a:r>
            <a:r>
              <a:rPr lang="en-GB" sz="1050">
                <a:solidFill>
                  <a:srgbClr val="202122"/>
                </a:solidFill>
                <a:highlight>
                  <a:srgbClr val="FFFFFF"/>
                </a:highlight>
              </a:rPr>
              <a:t> is an </a:t>
            </a:r>
            <a:r>
              <a:rPr lang="en-GB" sz="1050">
                <a:solidFill>
                  <a:srgbClr val="3366CC"/>
                </a:solidFill>
                <a:highlight>
                  <a:srgbClr val="FFFFFF"/>
                </a:highlight>
                <a:uFill>
                  <a:noFill/>
                </a:uFill>
                <a:hlinkClick r:id="rId2">
                  <a:extLst>
                    <a:ext uri="{A12FA001-AC4F-418D-AE19-62706E023703}">
                      <ahyp:hlinkClr val="tx"/>
                    </a:ext>
                  </a:extLst>
                </a:hlinkClick>
              </a:rPr>
              <a:t>open-source</a:t>
            </a:r>
            <a:r>
              <a:rPr lang="en-GB" sz="1050">
                <a:solidFill>
                  <a:srgbClr val="202122"/>
                </a:solidFill>
                <a:highlight>
                  <a:srgbClr val="FFFFFF"/>
                </a:highlight>
              </a:rPr>
              <a:t> software written in </a:t>
            </a:r>
            <a:r>
              <a:rPr lang="en-GB" sz="1050">
                <a:solidFill>
                  <a:srgbClr val="3366CC"/>
                </a:solidFill>
                <a:highlight>
                  <a:srgbClr val="FFFFFF"/>
                </a:highlight>
                <a:uFill>
                  <a:noFill/>
                </a:uFill>
                <a:hlinkClick r:id="rId3">
                  <a:extLst>
                    <a:ext uri="{A12FA001-AC4F-418D-AE19-62706E023703}">
                      <ahyp:hlinkClr val="tx"/>
                    </a:ext>
                  </a:extLst>
                </a:hlinkClick>
              </a:rPr>
              <a:t>Ruby</a:t>
            </a:r>
            <a:r>
              <a:rPr lang="en-GB" sz="1050">
                <a:solidFill>
                  <a:srgbClr val="202122"/>
                </a:solidFill>
                <a:highlight>
                  <a:srgbClr val="FFFFFF"/>
                </a:highlight>
              </a:rPr>
              <a:t> which allows users to communicate with </a:t>
            </a:r>
            <a:r>
              <a:rPr lang="en-GB" sz="1050">
                <a:solidFill>
                  <a:srgbClr val="3366CC"/>
                </a:solidFill>
                <a:highlight>
                  <a:srgbClr val="FFFFFF"/>
                </a:highlight>
                <a:uFill>
                  <a:noFill/>
                </a:uFill>
                <a:hlinkClick r:id="rId4">
                  <a:extLst>
                    <a:ext uri="{A12FA001-AC4F-418D-AE19-62706E023703}">
                      <ahyp:hlinkClr val="tx"/>
                    </a:ext>
                  </a:extLst>
                </a:hlinkClick>
              </a:rPr>
              <a:t>internet enabled devices</a:t>
            </a:r>
            <a:r>
              <a:rPr lang="en-GB" sz="1050">
                <a:solidFill>
                  <a:srgbClr val="202122"/>
                </a:solidFill>
                <a:highlight>
                  <a:srgbClr val="FFFFFF"/>
                </a:highlight>
              </a:rPr>
              <a:t>.</a:t>
            </a:r>
            <a:r>
              <a:rPr baseline="30000" lang="en-GB" sz="1400">
                <a:solidFill>
                  <a:srgbClr val="3366CC"/>
                </a:solidFill>
                <a:highlight>
                  <a:srgbClr val="FFFFFF"/>
                </a:highlight>
                <a:uFill>
                  <a:noFill/>
                </a:uFill>
                <a:hlinkClick r:id="rId5">
                  <a:extLst>
                    <a:ext uri="{A12FA001-AC4F-418D-AE19-62706E023703}">
                      <ahyp:hlinkClr val="tx"/>
                    </a:ext>
                  </a:extLst>
                </a:hlinkClick>
              </a:rPr>
              <a:t>[2]</a:t>
            </a:r>
            <a:r>
              <a:rPr lang="en-GB" sz="1050">
                <a:solidFill>
                  <a:srgbClr val="202122"/>
                </a:solidFill>
                <a:highlight>
                  <a:srgbClr val="FFFFFF"/>
                </a:highlight>
              </a:rPr>
              <a:t> It facilitates data access, retrieval and logging of data by providing an </a:t>
            </a:r>
            <a:r>
              <a:rPr lang="en-GB" sz="1050">
                <a:solidFill>
                  <a:srgbClr val="3366CC"/>
                </a:solidFill>
                <a:highlight>
                  <a:srgbClr val="FFFFFF"/>
                </a:highlight>
                <a:uFill>
                  <a:noFill/>
                </a:uFill>
                <a:hlinkClick r:id="rId6">
                  <a:extLst>
                    <a:ext uri="{A12FA001-AC4F-418D-AE19-62706E023703}">
                      <ahyp:hlinkClr val="tx"/>
                    </a:ext>
                  </a:extLst>
                </a:hlinkClick>
              </a:rPr>
              <a:t>API</a:t>
            </a:r>
            <a:r>
              <a:rPr lang="en-GB" sz="1050">
                <a:solidFill>
                  <a:srgbClr val="202122"/>
                </a:solidFill>
                <a:highlight>
                  <a:srgbClr val="FFFFFF"/>
                </a:highlight>
              </a:rPr>
              <a:t> to both the devices and </a:t>
            </a:r>
            <a:r>
              <a:rPr lang="en-GB" sz="1050">
                <a:solidFill>
                  <a:srgbClr val="3366CC"/>
                </a:solidFill>
                <a:highlight>
                  <a:srgbClr val="FFFFFF"/>
                </a:highlight>
                <a:uFill>
                  <a:noFill/>
                </a:uFill>
                <a:hlinkClick r:id="rId7">
                  <a:extLst>
                    <a:ext uri="{A12FA001-AC4F-418D-AE19-62706E023703}">
                      <ahyp:hlinkClr val="tx"/>
                    </a:ext>
                  </a:extLst>
                </a:hlinkClick>
              </a:rPr>
              <a:t>social network</a:t>
            </a:r>
            <a:r>
              <a:rPr lang="en-GB" sz="1050">
                <a:solidFill>
                  <a:srgbClr val="202122"/>
                </a:solidFill>
                <a:highlight>
                  <a:srgbClr val="FFFFFF"/>
                </a:highlight>
              </a:rPr>
              <a:t> websites.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f23d5484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9f23d5484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autonomous ambulances prioritize your safety with encrypted data, ensuring only trusted users access vital information. Our transparent reports spotlight critical issues, providing a clear picture of emergencies. No matter where you are, our algorithms are fair and unbiased, prioritizing urgency over demographics.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9.jpg"/><Relationship Id="rId5" Type="http://schemas.openxmlformats.org/officeDocument/2006/relationships/image" Target="../media/image26.jpg"/><Relationship Id="rId6" Type="http://schemas.openxmlformats.org/officeDocument/2006/relationships/hyperlink" Target="http://www.youtube.com/watch?v=ZEZZxzoqbrE" TargetMode="External"/><Relationship Id="rId7" Type="http://schemas.openxmlformats.org/officeDocument/2006/relationships/image" Target="../media/image14.jpg"/></Relationships>
</file>

<file path=ppt/slides/_rels/slide17.xml.rels><?xml version="1.0" encoding="UTF-8" standalone="yes"?><Relationships xmlns="http://schemas.openxmlformats.org/package/2006/relationships"><Relationship Id="rId11" Type="http://schemas.openxmlformats.org/officeDocument/2006/relationships/hyperlink" Target="http://www.youtube.com/watch?v=tlThdr3O5Qo" TargetMode="External"/><Relationship Id="rId10" Type="http://schemas.openxmlformats.org/officeDocument/2006/relationships/image" Target="../media/image18.jpg"/><Relationship Id="rId12" Type="http://schemas.openxmlformats.org/officeDocument/2006/relationships/image" Target="../media/image15.jpg"/><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www.youtube.com/watch?v=-Rxvl3INKSg" TargetMode="External"/><Relationship Id="rId4" Type="http://schemas.openxmlformats.org/officeDocument/2006/relationships/image" Target="../media/image12.jpg"/><Relationship Id="rId9" Type="http://schemas.openxmlformats.org/officeDocument/2006/relationships/hyperlink" Target="http://www.youtube.com/watch?v=NIvbrZ2BWTg" TargetMode="External"/><Relationship Id="rId5" Type="http://schemas.openxmlformats.org/officeDocument/2006/relationships/hyperlink" Target="http://www.youtube.com/watch?v=PJptBIv3j6Y" TargetMode="External"/><Relationship Id="rId6" Type="http://schemas.openxmlformats.org/officeDocument/2006/relationships/image" Target="../media/image16.jpg"/><Relationship Id="rId7" Type="http://schemas.openxmlformats.org/officeDocument/2006/relationships/hyperlink" Target="http://www.youtube.com/watch?v=Q7eeoGfeoIk" TargetMode="External"/><Relationship Id="rId8"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s://www.sunrise-vw.com/will-volkswagen-have-a-self-driving-ambulance-ready-by-2025/" TargetMode="External"/><Relationship Id="rId4" Type="http://schemas.openxmlformats.org/officeDocument/2006/relationships/hyperlink" Target="https://www.behance.net/gallery/98221749/Median-AMB-Expressway-Ambulance-Syste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github.com/arunmukkamla/Accident-Detection-and-Vehicle-Monitoring-IOT/blob/master/Main_code.in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977000" y="1561050"/>
            <a:ext cx="5017500" cy="26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Ethical Use of Autonomous vehicles in Healthcare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Graphs.</a:t>
            </a:r>
            <a:endParaRPr/>
          </a:p>
        </p:txBody>
      </p:sp>
      <p:sp>
        <p:nvSpPr>
          <p:cNvPr id="290" name="Google Shape;290;p26"/>
          <p:cNvSpPr txBox="1"/>
          <p:nvPr>
            <p:ph idx="1" type="body"/>
          </p:nvPr>
        </p:nvSpPr>
        <p:spPr>
          <a:xfrm>
            <a:off x="1297500" y="973925"/>
            <a:ext cx="7407000" cy="39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One sensor data: Here it is Temperature sensor data ( accelerometer, gyroscope etc,..) </a:t>
            </a:r>
            <a:endParaRPr/>
          </a:p>
        </p:txBody>
      </p:sp>
      <p:pic>
        <p:nvPicPr>
          <p:cNvPr id="291" name="Google Shape;291;p26"/>
          <p:cNvPicPr preferRelativeResize="0"/>
          <p:nvPr/>
        </p:nvPicPr>
        <p:blipFill rotWithShape="1">
          <a:blip r:embed="rId3">
            <a:alphaModFix/>
          </a:blip>
          <a:srcRect b="5294" l="0" r="-6416" t="0"/>
          <a:stretch/>
        </p:blipFill>
        <p:spPr>
          <a:xfrm>
            <a:off x="1297500" y="1559800"/>
            <a:ext cx="6463399" cy="325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Graphs - Key Guiding Questions</a:t>
            </a:r>
            <a:endParaRPr/>
          </a:p>
        </p:txBody>
      </p:sp>
      <p:sp>
        <p:nvSpPr>
          <p:cNvPr id="297" name="Google Shape;297;p27"/>
          <p:cNvSpPr txBox="1"/>
          <p:nvPr>
            <p:ph idx="1" type="body"/>
          </p:nvPr>
        </p:nvSpPr>
        <p:spPr>
          <a:xfrm>
            <a:off x="4970025" y="973925"/>
            <a:ext cx="3734400" cy="39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Does it show</a:t>
            </a:r>
            <a:r>
              <a:rPr lang="en-GB" sz="1800"/>
              <a:t> a</a:t>
            </a:r>
            <a:r>
              <a:rPr lang="en-GB" sz="1800"/>
              <a:t> diverse range of scenarios ?: routine and challenging conditions</a:t>
            </a:r>
            <a:endParaRPr sz="1800"/>
          </a:p>
          <a:p>
            <a:pPr indent="0" lvl="0" marL="0" rtl="0" algn="l">
              <a:spcBef>
                <a:spcPts val="1600"/>
              </a:spcBef>
              <a:spcAft>
                <a:spcPts val="0"/>
              </a:spcAft>
              <a:buNone/>
            </a:pPr>
            <a:r>
              <a:rPr lang="en-GB" sz="1800"/>
              <a:t>Does it cover</a:t>
            </a:r>
            <a:r>
              <a:rPr lang="en-GB" sz="1800"/>
              <a:t> all </a:t>
            </a:r>
            <a:r>
              <a:rPr lang="en-GB" sz="1800"/>
              <a:t>Categories?: weather</a:t>
            </a:r>
            <a:r>
              <a:rPr lang="en-GB" sz="1800"/>
              <a:t>, road complexity, and traffic density</a:t>
            </a:r>
            <a:endParaRPr sz="1800"/>
          </a:p>
          <a:p>
            <a:pPr indent="0" lvl="0" marL="0" rtl="0" algn="l">
              <a:spcBef>
                <a:spcPts val="1600"/>
              </a:spcBef>
              <a:spcAft>
                <a:spcPts val="0"/>
              </a:spcAft>
              <a:buNone/>
            </a:pPr>
            <a:r>
              <a:rPr lang="en-GB" sz="1800"/>
              <a:t>Is it </a:t>
            </a:r>
            <a:r>
              <a:rPr lang="en-GB" sz="1800"/>
              <a:t>Transparent? : successful scenarios and instances requiring human intervention</a:t>
            </a:r>
            <a:endParaRPr sz="1800"/>
          </a:p>
          <a:p>
            <a:pPr indent="0" lvl="0" marL="0" rtl="0" algn="l">
              <a:spcBef>
                <a:spcPts val="1600"/>
              </a:spcBef>
              <a:spcAft>
                <a:spcPts val="1600"/>
              </a:spcAft>
              <a:buNone/>
            </a:pPr>
            <a:r>
              <a:t/>
            </a:r>
            <a:endParaRPr sz="1800"/>
          </a:p>
        </p:txBody>
      </p:sp>
      <p:pic>
        <p:nvPicPr>
          <p:cNvPr id="298" name="Google Shape;298;p27"/>
          <p:cNvPicPr preferRelativeResize="0"/>
          <p:nvPr/>
        </p:nvPicPr>
        <p:blipFill>
          <a:blip r:embed="rId3">
            <a:alphaModFix/>
          </a:blip>
          <a:stretch>
            <a:fillRect/>
          </a:stretch>
        </p:blipFill>
        <p:spPr>
          <a:xfrm>
            <a:off x="1201500" y="1066825"/>
            <a:ext cx="3600573" cy="35308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8"/>
          <p:cNvSpPr txBox="1"/>
          <p:nvPr>
            <p:ph type="title"/>
          </p:nvPr>
        </p:nvSpPr>
        <p:spPr>
          <a:xfrm>
            <a:off x="1054925" y="366000"/>
            <a:ext cx="75240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IF - EMS Equipments are integrated AI??	</a:t>
            </a:r>
            <a:endParaRPr/>
          </a:p>
        </p:txBody>
      </p:sp>
      <p:sp>
        <p:nvSpPr>
          <p:cNvPr id="304" name="Google Shape;304;p28"/>
          <p:cNvSpPr txBox="1"/>
          <p:nvPr>
            <p:ph idx="1" type="body"/>
          </p:nvPr>
        </p:nvSpPr>
        <p:spPr>
          <a:xfrm>
            <a:off x="4572000" y="1063550"/>
            <a:ext cx="4023300" cy="164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rPr lang="en-GB"/>
              <a:t>Automated External </a:t>
            </a:r>
            <a:r>
              <a:rPr lang="en-GB"/>
              <a:t>Defibrillator - </a:t>
            </a:r>
            <a:endParaRPr/>
          </a:p>
          <a:p>
            <a:pPr indent="-311150" lvl="0" marL="457200" marR="0" rtl="0" algn="l">
              <a:lnSpc>
                <a:spcPct val="100000"/>
              </a:lnSpc>
              <a:spcBef>
                <a:spcPts val="1000"/>
              </a:spcBef>
              <a:spcAft>
                <a:spcPts val="0"/>
              </a:spcAft>
              <a:buClr>
                <a:schemeClr val="lt1"/>
              </a:buClr>
              <a:buSzPts val="1300"/>
              <a:buFont typeface="Lato"/>
              <a:buChar char="-"/>
            </a:pPr>
            <a:r>
              <a:rPr lang="en-GB"/>
              <a:t>Machine Learning models  - identifies the heart rhythm</a:t>
            </a:r>
            <a:endParaRPr/>
          </a:p>
          <a:p>
            <a:pPr indent="-311150" lvl="0" marL="457200" marR="0" rtl="0" algn="l">
              <a:lnSpc>
                <a:spcPct val="100000"/>
              </a:lnSpc>
              <a:spcBef>
                <a:spcPts val="1000"/>
              </a:spcBef>
              <a:spcAft>
                <a:spcPts val="0"/>
              </a:spcAft>
              <a:buClr>
                <a:schemeClr val="lt1"/>
              </a:buClr>
              <a:buSzPts val="1300"/>
              <a:buFont typeface="Lato"/>
              <a:buChar char="-"/>
            </a:pPr>
            <a:r>
              <a:rPr lang="en-GB"/>
              <a:t>In future - possible to give the patient condition.</a:t>
            </a:r>
            <a:endParaRPr/>
          </a:p>
        </p:txBody>
      </p:sp>
      <p:pic>
        <p:nvPicPr>
          <p:cNvPr id="305" name="Google Shape;305;p28"/>
          <p:cNvPicPr preferRelativeResize="0"/>
          <p:nvPr/>
        </p:nvPicPr>
        <p:blipFill>
          <a:blip r:embed="rId3">
            <a:alphaModFix/>
          </a:blip>
          <a:stretch>
            <a:fillRect/>
          </a:stretch>
        </p:blipFill>
        <p:spPr>
          <a:xfrm>
            <a:off x="1202112" y="2748599"/>
            <a:ext cx="3324176" cy="2289625"/>
          </a:xfrm>
          <a:prstGeom prst="rect">
            <a:avLst/>
          </a:prstGeom>
          <a:noFill/>
          <a:ln>
            <a:noFill/>
          </a:ln>
        </p:spPr>
      </p:pic>
      <p:sp>
        <p:nvSpPr>
          <p:cNvPr id="306" name="Google Shape;306;p28"/>
          <p:cNvSpPr txBox="1"/>
          <p:nvPr/>
        </p:nvSpPr>
        <p:spPr>
          <a:xfrm>
            <a:off x="1202050" y="1178700"/>
            <a:ext cx="3324300" cy="1569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GB" sz="1300">
                <a:solidFill>
                  <a:schemeClr val="lt1"/>
                </a:solidFill>
                <a:latin typeface="Lato"/>
                <a:ea typeface="Lato"/>
                <a:cs typeface="Lato"/>
                <a:sym typeface="Lato"/>
              </a:rPr>
              <a:t>Cardiac Monitoring - </a:t>
            </a:r>
            <a:endParaRPr sz="1300">
              <a:solidFill>
                <a:schemeClr val="lt1"/>
              </a:solidFill>
              <a:latin typeface="Lato"/>
              <a:ea typeface="Lato"/>
              <a:cs typeface="Lato"/>
              <a:sym typeface="Lato"/>
            </a:endParaRPr>
          </a:p>
          <a:p>
            <a:pPr indent="-311150" lvl="0" marL="457200" rtl="0" algn="l">
              <a:spcBef>
                <a:spcPts val="1000"/>
              </a:spcBef>
              <a:spcAft>
                <a:spcPts val="0"/>
              </a:spcAft>
              <a:buClr>
                <a:schemeClr val="lt1"/>
              </a:buClr>
              <a:buSzPts val="1300"/>
              <a:buFont typeface="Lato"/>
              <a:buChar char="-"/>
            </a:pPr>
            <a:r>
              <a:rPr lang="en-GB" sz="1300">
                <a:solidFill>
                  <a:schemeClr val="lt1"/>
                </a:solidFill>
                <a:latin typeface="Lato"/>
                <a:ea typeface="Lato"/>
                <a:cs typeface="Lato"/>
                <a:sym typeface="Lato"/>
              </a:rPr>
              <a:t>Detect early cardiac abnormalities</a:t>
            </a:r>
            <a:endParaRPr sz="1300">
              <a:solidFill>
                <a:schemeClr val="lt1"/>
              </a:solidFill>
              <a:latin typeface="Lato"/>
              <a:ea typeface="Lato"/>
              <a:cs typeface="Lato"/>
              <a:sym typeface="Lato"/>
            </a:endParaRPr>
          </a:p>
          <a:p>
            <a:pPr indent="-311150" lvl="0" marL="457200" rtl="0" algn="l">
              <a:spcBef>
                <a:spcPts val="1000"/>
              </a:spcBef>
              <a:spcAft>
                <a:spcPts val="0"/>
              </a:spcAft>
              <a:buClr>
                <a:schemeClr val="lt1"/>
              </a:buClr>
              <a:buSzPts val="1300"/>
              <a:buFont typeface="Lato"/>
              <a:buChar char="-"/>
            </a:pPr>
            <a:r>
              <a:rPr lang="en-GB" sz="1300">
                <a:solidFill>
                  <a:schemeClr val="lt1"/>
                </a:solidFill>
                <a:latin typeface="Lato"/>
                <a:ea typeface="Lato"/>
                <a:cs typeface="Lato"/>
                <a:sym typeface="Lato"/>
              </a:rPr>
              <a:t>Oxford University - AI in </a:t>
            </a:r>
            <a:r>
              <a:rPr lang="en-GB" sz="1300">
                <a:solidFill>
                  <a:schemeClr val="lt1"/>
                </a:solidFill>
                <a:latin typeface="Lato"/>
                <a:ea typeface="Lato"/>
                <a:cs typeface="Lato"/>
                <a:sym typeface="Lato"/>
              </a:rPr>
              <a:t>Cardiology</a:t>
            </a:r>
            <a:r>
              <a:rPr lang="en-GB" sz="1300">
                <a:solidFill>
                  <a:schemeClr val="lt1"/>
                </a:solidFill>
                <a:latin typeface="Lato"/>
                <a:ea typeface="Lato"/>
                <a:cs typeface="Lato"/>
                <a:sym typeface="Lato"/>
              </a:rPr>
              <a:t> saves thousands of lives.</a:t>
            </a:r>
            <a:endParaRPr sz="1300">
              <a:solidFill>
                <a:schemeClr val="lt1"/>
              </a:solidFill>
              <a:latin typeface="Lato"/>
              <a:ea typeface="Lato"/>
              <a:cs typeface="Lato"/>
              <a:sym typeface="Lato"/>
            </a:endParaRPr>
          </a:p>
          <a:p>
            <a:pPr indent="-311150" lvl="0" marL="457200" rtl="0" algn="l">
              <a:spcBef>
                <a:spcPts val="1000"/>
              </a:spcBef>
              <a:spcAft>
                <a:spcPts val="0"/>
              </a:spcAft>
              <a:buClr>
                <a:schemeClr val="lt1"/>
              </a:buClr>
              <a:buSzPts val="1300"/>
              <a:buFont typeface="Lato"/>
              <a:buChar char="-"/>
            </a:pPr>
            <a:r>
              <a:rPr lang="en-GB" sz="1300">
                <a:solidFill>
                  <a:schemeClr val="lt1"/>
                </a:solidFill>
                <a:latin typeface="Lato"/>
                <a:ea typeface="Lato"/>
                <a:cs typeface="Lato"/>
                <a:sym typeface="Lato"/>
              </a:rPr>
              <a:t>Large set to Dataset to be trained</a:t>
            </a:r>
            <a:endParaRPr sz="1300">
              <a:solidFill>
                <a:schemeClr val="lt1"/>
              </a:solidFill>
              <a:latin typeface="Lato"/>
              <a:ea typeface="Lato"/>
              <a:cs typeface="Lato"/>
              <a:sym typeface="Lato"/>
            </a:endParaRPr>
          </a:p>
        </p:txBody>
      </p:sp>
      <p:pic>
        <p:nvPicPr>
          <p:cNvPr id="307" name="Google Shape;307;p28"/>
          <p:cNvPicPr preferRelativeResize="0"/>
          <p:nvPr/>
        </p:nvPicPr>
        <p:blipFill>
          <a:blip r:embed="rId4">
            <a:alphaModFix/>
          </a:blip>
          <a:stretch>
            <a:fillRect/>
          </a:stretch>
        </p:blipFill>
        <p:spPr>
          <a:xfrm>
            <a:off x="4680738" y="2748600"/>
            <a:ext cx="3479416" cy="2289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1054925" y="366000"/>
            <a:ext cx="75240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What IF - EMS Equipments are integrated AI?</a:t>
            </a:r>
            <a:r>
              <a:rPr lang="en-GB"/>
              <a:t> - </a:t>
            </a:r>
            <a:r>
              <a:rPr lang="en-GB" sz="2100"/>
              <a:t>Contd</a:t>
            </a:r>
            <a:r>
              <a:rPr lang="en-GB"/>
              <a:t>	</a:t>
            </a:r>
            <a:endParaRPr/>
          </a:p>
        </p:txBody>
      </p:sp>
      <p:sp>
        <p:nvSpPr>
          <p:cNvPr id="313" name="Google Shape;313;p29"/>
          <p:cNvSpPr txBox="1"/>
          <p:nvPr>
            <p:ph idx="1" type="body"/>
          </p:nvPr>
        </p:nvSpPr>
        <p:spPr>
          <a:xfrm>
            <a:off x="4597600" y="1044625"/>
            <a:ext cx="4023300" cy="164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rPr lang="en-GB"/>
              <a:t>Portable Lab Equipments - </a:t>
            </a:r>
            <a:endParaRPr/>
          </a:p>
          <a:p>
            <a:pPr indent="-311150" lvl="0" marL="457200" marR="0" rtl="0" algn="l">
              <a:lnSpc>
                <a:spcPct val="100000"/>
              </a:lnSpc>
              <a:spcBef>
                <a:spcPts val="1000"/>
              </a:spcBef>
              <a:spcAft>
                <a:spcPts val="0"/>
              </a:spcAft>
              <a:buClr>
                <a:schemeClr val="lt1"/>
              </a:buClr>
              <a:buSzPts val="1300"/>
              <a:buFont typeface="Lato"/>
              <a:buChar char="-"/>
            </a:pPr>
            <a:r>
              <a:rPr lang="en-GB"/>
              <a:t>Blood Tests lab and other Diagnostic Labs</a:t>
            </a:r>
            <a:endParaRPr/>
          </a:p>
          <a:p>
            <a:pPr indent="-311150" lvl="0" marL="457200" marR="0" rtl="0" algn="l">
              <a:lnSpc>
                <a:spcPct val="100000"/>
              </a:lnSpc>
              <a:spcBef>
                <a:spcPts val="1000"/>
              </a:spcBef>
              <a:spcAft>
                <a:spcPts val="0"/>
              </a:spcAft>
              <a:buClr>
                <a:schemeClr val="lt1"/>
              </a:buClr>
              <a:buSzPts val="1300"/>
              <a:buFont typeface="Lato"/>
              <a:buChar char="-"/>
            </a:pPr>
            <a:r>
              <a:rPr lang="en-GB"/>
              <a:t>Doctors can get reports of patient before reaching hospital.</a:t>
            </a:r>
            <a:endParaRPr/>
          </a:p>
        </p:txBody>
      </p:sp>
      <p:sp>
        <p:nvSpPr>
          <p:cNvPr id="314" name="Google Shape;314;p29"/>
          <p:cNvSpPr txBox="1"/>
          <p:nvPr/>
        </p:nvSpPr>
        <p:spPr>
          <a:xfrm>
            <a:off x="1202050" y="1178700"/>
            <a:ext cx="3324300" cy="1641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GB" sz="1300">
                <a:solidFill>
                  <a:schemeClr val="lt1"/>
                </a:solidFill>
                <a:latin typeface="Lato"/>
                <a:ea typeface="Lato"/>
                <a:cs typeface="Lato"/>
                <a:sym typeface="Lato"/>
              </a:rPr>
              <a:t>Glucose Monitoring Equipment - </a:t>
            </a:r>
            <a:endParaRPr sz="1300">
              <a:solidFill>
                <a:schemeClr val="lt1"/>
              </a:solidFill>
              <a:latin typeface="Lato"/>
              <a:ea typeface="Lato"/>
              <a:cs typeface="Lato"/>
              <a:sym typeface="Lato"/>
            </a:endParaRPr>
          </a:p>
          <a:p>
            <a:pPr indent="-311150" lvl="0" marL="457200" rtl="0" algn="l">
              <a:spcBef>
                <a:spcPts val="1000"/>
              </a:spcBef>
              <a:spcAft>
                <a:spcPts val="0"/>
              </a:spcAft>
              <a:buClr>
                <a:schemeClr val="lt1"/>
              </a:buClr>
              <a:buSzPts val="1300"/>
              <a:buFont typeface="Lato"/>
              <a:buChar char="-"/>
            </a:pPr>
            <a:r>
              <a:rPr lang="en-GB" sz="1300">
                <a:solidFill>
                  <a:schemeClr val="lt1"/>
                </a:solidFill>
                <a:latin typeface="Lato"/>
                <a:ea typeface="Lato"/>
                <a:cs typeface="Lato"/>
                <a:sym typeface="Lato"/>
              </a:rPr>
              <a:t>With AI  - Better Blood Sugar Management.</a:t>
            </a:r>
            <a:endParaRPr sz="1300">
              <a:solidFill>
                <a:schemeClr val="lt1"/>
              </a:solidFill>
              <a:latin typeface="Lato"/>
              <a:ea typeface="Lato"/>
              <a:cs typeface="Lato"/>
              <a:sym typeface="Lato"/>
            </a:endParaRPr>
          </a:p>
          <a:p>
            <a:pPr indent="-311150" lvl="0" marL="457200" rtl="0" algn="l">
              <a:spcBef>
                <a:spcPts val="1000"/>
              </a:spcBef>
              <a:spcAft>
                <a:spcPts val="0"/>
              </a:spcAft>
              <a:buClr>
                <a:schemeClr val="lt1"/>
              </a:buClr>
              <a:buSzPts val="1300"/>
              <a:buFont typeface="Lato"/>
              <a:buChar char="-"/>
            </a:pPr>
            <a:r>
              <a:rPr lang="en-GB" sz="1300">
                <a:solidFill>
                  <a:schemeClr val="lt1"/>
                </a:solidFill>
                <a:latin typeface="Lato"/>
                <a:ea typeface="Lato"/>
                <a:cs typeface="Lato"/>
                <a:sym typeface="Lato"/>
              </a:rPr>
              <a:t>Association of Diabetes care and education Specialists - no need to bother about what they are eating</a:t>
            </a:r>
            <a:endParaRPr sz="1300">
              <a:solidFill>
                <a:schemeClr val="lt1"/>
              </a:solidFill>
              <a:latin typeface="Lato"/>
              <a:ea typeface="Lato"/>
              <a:cs typeface="Lato"/>
              <a:sym typeface="Lato"/>
            </a:endParaRPr>
          </a:p>
        </p:txBody>
      </p:sp>
      <p:pic>
        <p:nvPicPr>
          <p:cNvPr id="315" name="Google Shape;315;p29"/>
          <p:cNvPicPr preferRelativeResize="0"/>
          <p:nvPr/>
        </p:nvPicPr>
        <p:blipFill>
          <a:blip r:embed="rId3">
            <a:alphaModFix/>
          </a:blip>
          <a:stretch>
            <a:fillRect/>
          </a:stretch>
        </p:blipFill>
        <p:spPr>
          <a:xfrm>
            <a:off x="1202051" y="2786800"/>
            <a:ext cx="3102926" cy="2213225"/>
          </a:xfrm>
          <a:prstGeom prst="rect">
            <a:avLst/>
          </a:prstGeom>
          <a:noFill/>
          <a:ln>
            <a:noFill/>
          </a:ln>
        </p:spPr>
      </p:pic>
      <p:pic>
        <p:nvPicPr>
          <p:cNvPr id="316" name="Google Shape;316;p29"/>
          <p:cNvPicPr preferRelativeResize="0"/>
          <p:nvPr/>
        </p:nvPicPr>
        <p:blipFill>
          <a:blip r:embed="rId4">
            <a:alphaModFix/>
          </a:blip>
          <a:stretch>
            <a:fillRect/>
          </a:stretch>
        </p:blipFill>
        <p:spPr>
          <a:xfrm>
            <a:off x="4819500" y="2747450"/>
            <a:ext cx="2300125" cy="214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1143950" y="322250"/>
            <a:ext cx="7111800" cy="14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Health Care - POC</a:t>
            </a:r>
            <a:endParaRPr/>
          </a:p>
          <a:p>
            <a:pPr indent="0" lvl="0" marL="0" rtl="0" algn="l">
              <a:spcBef>
                <a:spcPts val="1000"/>
              </a:spcBef>
              <a:spcAft>
                <a:spcPts val="1000"/>
              </a:spcAft>
              <a:buNone/>
            </a:pPr>
            <a:r>
              <a:rPr lang="en-GB" sz="1600"/>
              <a:t>Python code - Model is simple linear regression to predict Cardiopulmonary Resuscitation (CPR) amounts based on heart rate data. </a:t>
            </a:r>
            <a:endParaRPr sz="1600"/>
          </a:p>
        </p:txBody>
      </p:sp>
      <p:pic>
        <p:nvPicPr>
          <p:cNvPr id="322" name="Google Shape;322;p30"/>
          <p:cNvPicPr preferRelativeResize="0"/>
          <p:nvPr/>
        </p:nvPicPr>
        <p:blipFill>
          <a:blip r:embed="rId3">
            <a:alphaModFix/>
          </a:blip>
          <a:stretch>
            <a:fillRect/>
          </a:stretch>
        </p:blipFill>
        <p:spPr>
          <a:xfrm>
            <a:off x="699525" y="1791050"/>
            <a:ext cx="3779850" cy="2958128"/>
          </a:xfrm>
          <a:prstGeom prst="rect">
            <a:avLst/>
          </a:prstGeom>
          <a:noFill/>
          <a:ln>
            <a:noFill/>
          </a:ln>
        </p:spPr>
      </p:pic>
      <p:pic>
        <p:nvPicPr>
          <p:cNvPr id="323" name="Google Shape;323;p30"/>
          <p:cNvPicPr preferRelativeResize="0"/>
          <p:nvPr/>
        </p:nvPicPr>
        <p:blipFill>
          <a:blip r:embed="rId4">
            <a:alphaModFix/>
          </a:blip>
          <a:stretch>
            <a:fillRect/>
          </a:stretch>
        </p:blipFill>
        <p:spPr>
          <a:xfrm>
            <a:off x="4886025" y="1791050"/>
            <a:ext cx="3779857" cy="2976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1"/>
          <p:cNvSpPr txBox="1"/>
          <p:nvPr>
            <p:ph idx="1" type="body"/>
          </p:nvPr>
        </p:nvSpPr>
        <p:spPr>
          <a:xfrm>
            <a:off x="1182375" y="412025"/>
            <a:ext cx="7020600" cy="87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latin typeface="Montserrat"/>
                <a:ea typeface="Montserrat"/>
                <a:cs typeface="Montserrat"/>
                <a:sym typeface="Montserrat"/>
              </a:rPr>
              <a:t>Challenges of AI adoption in Healthcare.</a:t>
            </a:r>
            <a:endParaRPr sz="1400"/>
          </a:p>
          <a:p>
            <a:pPr indent="0" lvl="0" marL="0" rtl="0" algn="l">
              <a:spcBef>
                <a:spcPts val="0"/>
              </a:spcBef>
              <a:spcAft>
                <a:spcPts val="1600"/>
              </a:spcAft>
              <a:buNone/>
            </a:pPr>
            <a:r>
              <a:t/>
            </a:r>
            <a:endParaRPr/>
          </a:p>
        </p:txBody>
      </p:sp>
      <p:pic>
        <p:nvPicPr>
          <p:cNvPr id="329" name="Google Shape;329;p31"/>
          <p:cNvPicPr preferRelativeResize="0"/>
          <p:nvPr/>
        </p:nvPicPr>
        <p:blipFill>
          <a:blip r:embed="rId3">
            <a:alphaModFix/>
          </a:blip>
          <a:stretch>
            <a:fillRect/>
          </a:stretch>
        </p:blipFill>
        <p:spPr>
          <a:xfrm>
            <a:off x="1297525" y="1015425"/>
            <a:ext cx="6973626" cy="3959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2"/>
          <p:cNvSpPr txBox="1"/>
          <p:nvPr/>
        </p:nvSpPr>
        <p:spPr>
          <a:xfrm>
            <a:off x="102100" y="401650"/>
            <a:ext cx="4353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Roboto"/>
                <a:ea typeface="Roboto"/>
                <a:cs typeface="Roboto"/>
                <a:sym typeface="Roboto"/>
              </a:rPr>
              <a:t>Crucial Advancements</a:t>
            </a:r>
            <a:r>
              <a:rPr lang="en-GB" sz="1700">
                <a:solidFill>
                  <a:schemeClr val="lt1"/>
                </a:solidFill>
              </a:rPr>
              <a:t> and Healthcare impacts of AV’s :</a:t>
            </a:r>
            <a:endParaRPr sz="3000">
              <a:solidFill>
                <a:schemeClr val="lt1"/>
              </a:solidFill>
              <a:latin typeface="Montserrat"/>
              <a:ea typeface="Montserrat"/>
              <a:cs typeface="Montserrat"/>
              <a:sym typeface="Montserrat"/>
            </a:endParaRPr>
          </a:p>
        </p:txBody>
      </p:sp>
      <p:sp>
        <p:nvSpPr>
          <p:cNvPr id="335" name="Google Shape;335;p32"/>
          <p:cNvSpPr txBox="1"/>
          <p:nvPr/>
        </p:nvSpPr>
        <p:spPr>
          <a:xfrm>
            <a:off x="-110125" y="1198450"/>
            <a:ext cx="4618800" cy="2997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GB" sz="1300">
                <a:solidFill>
                  <a:schemeClr val="lt1"/>
                </a:solidFill>
                <a:latin typeface="Lato"/>
                <a:ea typeface="Lato"/>
                <a:cs typeface="Lato"/>
                <a:sym typeface="Lato"/>
              </a:rPr>
              <a:t>   </a:t>
            </a:r>
            <a:r>
              <a:rPr lang="en-GB" sz="1600">
                <a:solidFill>
                  <a:schemeClr val="lt1"/>
                </a:solidFill>
                <a:latin typeface="Lato"/>
                <a:ea typeface="Lato"/>
                <a:cs typeface="Lato"/>
                <a:sym typeface="Lato"/>
              </a:rPr>
              <a:t>AV’s as</a:t>
            </a:r>
            <a:br>
              <a:rPr lang="en-GB" sz="1600">
                <a:solidFill>
                  <a:schemeClr val="lt1"/>
                </a:solidFill>
                <a:latin typeface="Lato"/>
                <a:ea typeface="Lato"/>
                <a:cs typeface="Lato"/>
                <a:sym typeface="Lato"/>
              </a:rPr>
            </a:br>
            <a:r>
              <a:rPr lang="en-GB" sz="1300">
                <a:solidFill>
                  <a:schemeClr val="lt1"/>
                </a:solidFill>
                <a:latin typeface="Lato"/>
                <a:ea typeface="Lato"/>
                <a:cs typeface="Lato"/>
                <a:sym typeface="Lato"/>
              </a:rPr>
              <a:t>- Ambulance ,Trucks , Ridesharing cars, mobility pods, </a:t>
            </a:r>
            <a:br>
              <a:rPr lang="en-GB" sz="1300">
                <a:solidFill>
                  <a:schemeClr val="lt1"/>
                </a:solidFill>
                <a:latin typeface="Lato"/>
                <a:ea typeface="Lato"/>
                <a:cs typeface="Lato"/>
                <a:sym typeface="Lato"/>
              </a:rPr>
            </a:br>
            <a:r>
              <a:rPr lang="en-GB" sz="1300">
                <a:solidFill>
                  <a:schemeClr val="lt1"/>
                </a:solidFill>
                <a:latin typeface="Lato"/>
                <a:ea typeface="Lato"/>
                <a:cs typeface="Lato"/>
                <a:sym typeface="Lato"/>
              </a:rPr>
              <a:t>   Mobile medical vehicles and cargo vehicles .</a:t>
            </a:r>
            <a:endParaRPr sz="1300">
              <a:solidFill>
                <a:schemeClr val="lt1"/>
              </a:solidFill>
              <a:latin typeface="Lato"/>
              <a:ea typeface="Lato"/>
              <a:cs typeface="Lato"/>
              <a:sym typeface="Lato"/>
            </a:endParaRPr>
          </a:p>
          <a:p>
            <a:pPr indent="0" lvl="0" marL="457200" rtl="0" algn="l">
              <a:lnSpc>
                <a:spcPct val="115000"/>
              </a:lnSpc>
              <a:spcBef>
                <a:spcPts val="1600"/>
              </a:spcBef>
              <a:spcAft>
                <a:spcPts val="1600"/>
              </a:spcAft>
              <a:buNone/>
            </a:pPr>
            <a:r>
              <a:rPr lang="en-GB" sz="1600">
                <a:solidFill>
                  <a:schemeClr val="lt1"/>
                </a:solidFill>
                <a:latin typeface="Lato"/>
                <a:ea typeface="Lato"/>
                <a:cs typeface="Lato"/>
                <a:sym typeface="Lato"/>
              </a:rPr>
              <a:t> Direct and Indirect Impacts </a:t>
            </a:r>
            <a:br>
              <a:rPr lang="en-GB" sz="1300">
                <a:solidFill>
                  <a:schemeClr val="lt1"/>
                </a:solidFill>
                <a:latin typeface="Lato"/>
                <a:ea typeface="Lato"/>
                <a:cs typeface="Lato"/>
                <a:sym typeface="Lato"/>
              </a:rPr>
            </a:br>
            <a:r>
              <a:rPr lang="en-GB" sz="1300">
                <a:solidFill>
                  <a:schemeClr val="lt1"/>
                </a:solidFill>
                <a:latin typeface="Lato"/>
                <a:ea typeface="Lato"/>
                <a:cs typeface="Lato"/>
                <a:sym typeface="Lato"/>
              </a:rPr>
              <a:t>- Traffic Safety </a:t>
            </a:r>
            <a:br>
              <a:rPr lang="en-GB" sz="1300">
                <a:solidFill>
                  <a:schemeClr val="lt1"/>
                </a:solidFill>
                <a:latin typeface="Lato"/>
                <a:ea typeface="Lato"/>
                <a:cs typeface="Lato"/>
                <a:sym typeface="Lato"/>
              </a:rPr>
            </a:br>
            <a:r>
              <a:rPr lang="en-GB" sz="1300">
                <a:solidFill>
                  <a:schemeClr val="lt1"/>
                </a:solidFill>
                <a:latin typeface="Lato"/>
                <a:ea typeface="Lato"/>
                <a:cs typeface="Lato"/>
                <a:sym typeface="Lato"/>
              </a:rPr>
              <a:t>- During attack of illness</a:t>
            </a:r>
            <a:br>
              <a:rPr lang="en-GB" sz="1300">
                <a:solidFill>
                  <a:schemeClr val="lt1"/>
                </a:solidFill>
                <a:latin typeface="Lato"/>
                <a:ea typeface="Lato"/>
                <a:cs typeface="Lato"/>
                <a:sym typeface="Lato"/>
              </a:rPr>
            </a:br>
            <a:r>
              <a:rPr lang="en-GB" sz="1300">
                <a:solidFill>
                  <a:schemeClr val="lt1"/>
                </a:solidFill>
                <a:latin typeface="Lato"/>
                <a:ea typeface="Lato"/>
                <a:cs typeface="Lato"/>
                <a:sym typeface="Lato"/>
              </a:rPr>
              <a:t>- Substance Abuse</a:t>
            </a:r>
            <a:br>
              <a:rPr lang="en-GB" sz="1300">
                <a:solidFill>
                  <a:schemeClr val="lt1"/>
                </a:solidFill>
                <a:latin typeface="Lato"/>
                <a:ea typeface="Lato"/>
                <a:cs typeface="Lato"/>
                <a:sym typeface="Lato"/>
              </a:rPr>
            </a:br>
            <a:r>
              <a:rPr lang="en-GB" sz="1300">
                <a:solidFill>
                  <a:schemeClr val="lt1"/>
                </a:solidFill>
                <a:latin typeface="Lato"/>
                <a:ea typeface="Lato"/>
                <a:cs typeface="Lato"/>
                <a:sym typeface="Lato"/>
              </a:rPr>
              <a:t>- Road Rage or hijacks control</a:t>
            </a:r>
            <a:br>
              <a:rPr lang="en-GB" sz="1300">
                <a:solidFill>
                  <a:schemeClr val="lt1"/>
                </a:solidFill>
                <a:latin typeface="Lato"/>
                <a:ea typeface="Lato"/>
                <a:cs typeface="Lato"/>
                <a:sym typeface="Lato"/>
              </a:rPr>
            </a:br>
            <a:r>
              <a:rPr lang="en-GB" sz="1300">
                <a:solidFill>
                  <a:schemeClr val="lt1"/>
                </a:solidFill>
                <a:latin typeface="Lato"/>
                <a:ea typeface="Lato"/>
                <a:cs typeface="Lato"/>
                <a:sym typeface="Lato"/>
              </a:rPr>
              <a:t>- Stress</a:t>
            </a:r>
            <a:br>
              <a:rPr lang="en-GB" sz="1300">
                <a:solidFill>
                  <a:schemeClr val="lt1"/>
                </a:solidFill>
                <a:latin typeface="Lato"/>
                <a:ea typeface="Lato"/>
                <a:cs typeface="Lato"/>
                <a:sym typeface="Lato"/>
              </a:rPr>
            </a:br>
            <a:r>
              <a:rPr lang="en-GB" sz="1300">
                <a:solidFill>
                  <a:schemeClr val="lt1"/>
                </a:solidFill>
                <a:latin typeface="Lato"/>
                <a:ea typeface="Lato"/>
                <a:cs typeface="Lato"/>
                <a:sym typeface="Lato"/>
              </a:rPr>
              <a:t>&amp; more</a:t>
            </a:r>
            <a:br>
              <a:rPr lang="en-GB" sz="1300">
                <a:solidFill>
                  <a:schemeClr val="lt1"/>
                </a:solidFill>
                <a:latin typeface="Lato"/>
                <a:ea typeface="Lato"/>
                <a:cs typeface="Lato"/>
                <a:sym typeface="Lato"/>
              </a:rPr>
            </a:br>
            <a:endParaRPr sz="1300">
              <a:solidFill>
                <a:schemeClr val="lt1"/>
              </a:solidFill>
              <a:latin typeface="Lato"/>
              <a:ea typeface="Lato"/>
              <a:cs typeface="Lato"/>
              <a:sym typeface="Lato"/>
            </a:endParaRPr>
          </a:p>
        </p:txBody>
      </p:sp>
      <p:pic>
        <p:nvPicPr>
          <p:cNvPr id="336" name="Google Shape;336;p32"/>
          <p:cNvPicPr preferRelativeResize="0"/>
          <p:nvPr/>
        </p:nvPicPr>
        <p:blipFill>
          <a:blip r:embed="rId3">
            <a:alphaModFix/>
          </a:blip>
          <a:stretch>
            <a:fillRect/>
          </a:stretch>
        </p:blipFill>
        <p:spPr>
          <a:xfrm>
            <a:off x="4316750" y="95175"/>
            <a:ext cx="2223150" cy="1445900"/>
          </a:xfrm>
          <a:prstGeom prst="rect">
            <a:avLst/>
          </a:prstGeom>
          <a:noFill/>
          <a:ln>
            <a:noFill/>
          </a:ln>
        </p:spPr>
      </p:pic>
      <p:pic>
        <p:nvPicPr>
          <p:cNvPr id="337" name="Google Shape;337;p32"/>
          <p:cNvPicPr preferRelativeResize="0"/>
          <p:nvPr/>
        </p:nvPicPr>
        <p:blipFill>
          <a:blip r:embed="rId4">
            <a:alphaModFix/>
          </a:blip>
          <a:stretch>
            <a:fillRect/>
          </a:stretch>
        </p:blipFill>
        <p:spPr>
          <a:xfrm>
            <a:off x="6671750" y="1178463"/>
            <a:ext cx="2341876" cy="1393275"/>
          </a:xfrm>
          <a:prstGeom prst="rect">
            <a:avLst/>
          </a:prstGeom>
          <a:noFill/>
          <a:ln>
            <a:noFill/>
          </a:ln>
        </p:spPr>
      </p:pic>
      <p:pic>
        <p:nvPicPr>
          <p:cNvPr id="338" name="Google Shape;338;p32"/>
          <p:cNvPicPr preferRelativeResize="0"/>
          <p:nvPr/>
        </p:nvPicPr>
        <p:blipFill>
          <a:blip r:embed="rId5">
            <a:alphaModFix/>
          </a:blip>
          <a:stretch>
            <a:fillRect/>
          </a:stretch>
        </p:blipFill>
        <p:spPr>
          <a:xfrm>
            <a:off x="6314200" y="3193025"/>
            <a:ext cx="2690826" cy="1543515"/>
          </a:xfrm>
          <a:prstGeom prst="rect">
            <a:avLst/>
          </a:prstGeom>
          <a:noFill/>
          <a:ln>
            <a:noFill/>
          </a:ln>
        </p:spPr>
      </p:pic>
      <p:pic>
        <p:nvPicPr>
          <p:cNvPr descr="Subscribe for more ▶️" id="339" name="Google Shape;339;p32" title="Baby Driver - Escaping from bank robbery">
            <a:hlinkClick r:id="rId6"/>
          </p:cNvPr>
          <p:cNvPicPr preferRelativeResize="0"/>
          <p:nvPr/>
        </p:nvPicPr>
        <p:blipFill>
          <a:blip r:embed="rId7">
            <a:alphaModFix/>
          </a:blip>
          <a:stretch>
            <a:fillRect/>
          </a:stretch>
        </p:blipFill>
        <p:spPr>
          <a:xfrm>
            <a:off x="3448375" y="2136500"/>
            <a:ext cx="2690819" cy="139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Ever wonder what it's like to ride in a robo taxi? Watch as ABC7 News reporter Lyanne Melendez takes a wild ride inside a self-driving Waymo car in San Francisco. Full report here: https://abc7ne.ws/439IDjM&#10;&#10;#selfdrivingcars #waymo #robotaxi #abc7news" id="344" name="Google Shape;344;p33" title="TV journalist documents wild ride inside Waymo self-driving car in San Francisco">
            <a:hlinkClick r:id="rId3"/>
          </p:cNvPr>
          <p:cNvPicPr preferRelativeResize="0"/>
          <p:nvPr/>
        </p:nvPicPr>
        <p:blipFill>
          <a:blip r:embed="rId4">
            <a:alphaModFix/>
          </a:blip>
          <a:stretch>
            <a:fillRect/>
          </a:stretch>
        </p:blipFill>
        <p:spPr>
          <a:xfrm>
            <a:off x="73675" y="152400"/>
            <a:ext cx="2883600" cy="1622025"/>
          </a:xfrm>
          <a:prstGeom prst="rect">
            <a:avLst/>
          </a:prstGeom>
          <a:noFill/>
          <a:ln>
            <a:noFill/>
          </a:ln>
          <a:effectLst>
            <a:outerShdw blurRad="57150" rotWithShape="0" algn="bl" dir="5400000" dist="19050">
              <a:srgbClr val="000000">
                <a:alpha val="50000"/>
              </a:srgbClr>
            </a:outerShdw>
          </a:effectLst>
        </p:spPr>
      </p:pic>
      <p:sp>
        <p:nvSpPr>
          <p:cNvPr id="345" name="Google Shape;345;p33"/>
          <p:cNvSpPr txBox="1"/>
          <p:nvPr/>
        </p:nvSpPr>
        <p:spPr>
          <a:xfrm>
            <a:off x="114475" y="1953300"/>
            <a:ext cx="30072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Waymo -Googles investment  </a:t>
            </a:r>
            <a:endParaRPr sz="1300">
              <a:solidFill>
                <a:schemeClr val="lt1"/>
              </a:solidFill>
              <a:latin typeface="Lato"/>
              <a:ea typeface="Lato"/>
              <a:cs typeface="Lato"/>
              <a:sym typeface="Lato"/>
            </a:endParaRPr>
          </a:p>
        </p:txBody>
      </p:sp>
      <p:pic>
        <p:nvPicPr>
          <p:cNvPr descr="Promotional video for RDM Group's Driverless Pod." id="346" name="Google Shape;346;p33" title="RDM driverless pod promo video">
            <a:hlinkClick r:id="rId5"/>
          </p:cNvPr>
          <p:cNvPicPr preferRelativeResize="0"/>
          <p:nvPr/>
        </p:nvPicPr>
        <p:blipFill>
          <a:blip r:embed="rId6">
            <a:alphaModFix/>
          </a:blip>
          <a:stretch>
            <a:fillRect/>
          </a:stretch>
        </p:blipFill>
        <p:spPr>
          <a:xfrm>
            <a:off x="6105275" y="152400"/>
            <a:ext cx="2883600" cy="1622025"/>
          </a:xfrm>
          <a:prstGeom prst="rect">
            <a:avLst/>
          </a:prstGeom>
          <a:noFill/>
          <a:ln>
            <a:noFill/>
          </a:ln>
        </p:spPr>
      </p:pic>
      <p:sp>
        <p:nvSpPr>
          <p:cNvPr id="347" name="Google Shape;347;p33"/>
          <p:cNvSpPr txBox="1"/>
          <p:nvPr/>
        </p:nvSpPr>
        <p:spPr>
          <a:xfrm>
            <a:off x="6317700" y="1978350"/>
            <a:ext cx="28263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Richmond Marketing and Design</a:t>
            </a:r>
            <a:endParaRPr sz="1300">
              <a:solidFill>
                <a:schemeClr val="lt1"/>
              </a:solidFill>
              <a:latin typeface="Lato"/>
              <a:ea typeface="Lato"/>
              <a:cs typeface="Lato"/>
              <a:sym typeface="Lato"/>
            </a:endParaRPr>
          </a:p>
        </p:txBody>
      </p:sp>
      <p:pic>
        <p:nvPicPr>
          <p:cNvPr descr="Chris Martinez reports on Pasadena laboratory refining autonomous air ambulance to help patients with medical emergencies (4-30-2018)" id="348" name="Google Shape;348;p33" title="SoCal Lab Developing Autonomous Air Ambulance">
            <a:hlinkClick r:id="rId7"/>
          </p:cNvPr>
          <p:cNvPicPr preferRelativeResize="0"/>
          <p:nvPr/>
        </p:nvPicPr>
        <p:blipFill>
          <a:blip r:embed="rId8">
            <a:alphaModFix/>
          </a:blip>
          <a:stretch>
            <a:fillRect/>
          </a:stretch>
        </p:blipFill>
        <p:spPr>
          <a:xfrm>
            <a:off x="3130200" y="116625"/>
            <a:ext cx="2883600" cy="1622025"/>
          </a:xfrm>
          <a:prstGeom prst="rect">
            <a:avLst/>
          </a:prstGeom>
          <a:noFill/>
          <a:ln>
            <a:noFill/>
          </a:ln>
        </p:spPr>
      </p:pic>
      <p:sp>
        <p:nvSpPr>
          <p:cNvPr id="349" name="Google Shape;349;p33"/>
          <p:cNvSpPr txBox="1"/>
          <p:nvPr/>
        </p:nvSpPr>
        <p:spPr>
          <a:xfrm>
            <a:off x="3037200" y="2002263"/>
            <a:ext cx="30696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SoCal Lab Autonomous Air Ambulance</a:t>
            </a:r>
            <a:endParaRPr sz="1300">
              <a:solidFill>
                <a:schemeClr val="lt1"/>
              </a:solidFill>
              <a:latin typeface="Lato"/>
              <a:ea typeface="Lato"/>
              <a:cs typeface="Lato"/>
              <a:sym typeface="Lato"/>
            </a:endParaRPr>
          </a:p>
        </p:txBody>
      </p:sp>
      <p:pic>
        <p:nvPicPr>
          <p:cNvPr descr="Ford invested $1 billion in self-driving startup Argo AI in 2017, and Volkswagen joined with a $2.6 billion investment 2 years later. It was an attempt to match rivals such as Uber, Tesla and Google. At its height, Argo AI was reportedly valued at $12.4 billion. But in 2022 Argo AI shut down. Ford said the it didn't attract new investors, and that profitability was &quot;a long way off&quot;. Both automakers are spending big in electrification - $50 billion in Ford's case and more than three times that in VW's case. VW still pursued autonomous driving projects for commercial uses, and Ford focused on more modest L2 and L3 driver assistance technology. &#10;&#10;Chapters: &#10;0:00 — Introduction &#10;01:21— Argo A.I.&#10;04:14 — Why did it fail? &#10;08:24 — Mobility doesn't pay &#10;10:33 — The future &#10;&#10;Producer: Robert Ferris&#10;Editor: Jacob Harrell&#10;Senior Managing Producer: Tala Hadavi&#10;Graphics: Jason Reginato, Christina Locopo, Mallory Brangan&#10;&#10;» Subscribe to CNBC: https://cnb.cx/SubscribeCNBC&#10;» Subscribe to CNBC TV: https://cnb.cx/SubscribeCNBCtelevision&#10;&#10;About CNBC: From 'Wall Street' to 'Main Street' to award winning original documentaries and Reality TV series, CNBC has you covered. Experience special sneak peeks of your favorite shows, exclusive video and more.&#10;&#10;Connect with CNBC News Online&#10;Get the latest news: https://www.cnbc.com/&#10;Follow CNBC on LinkedIn: https://cnb.cx/LinkedInCNBC&#10;Follow CNBC News on Facebook: https://cnb.cx/LikeCNBC&#10;Follow CNBC News on Twitter: https://cnb.cx/FollowCNBC&#10;Follow CNBC News on Instagram: https://cnb.cx/InstagramCNBC&#10;&#10;#CNBC&#10;&#10;Why Ford And VW Shut Down Their Multi-Billion Dollar Self Driving Project" id="350" name="Google Shape;350;p33" title="Why Ford And VW Shut Down Their Multi-Billion Dollar Self-Driving Project">
            <a:hlinkClick r:id="rId9"/>
          </p:cNvPr>
          <p:cNvPicPr preferRelativeResize="0"/>
          <p:nvPr/>
        </p:nvPicPr>
        <p:blipFill>
          <a:blip r:embed="rId10">
            <a:alphaModFix/>
          </a:blip>
          <a:stretch>
            <a:fillRect/>
          </a:stretch>
        </p:blipFill>
        <p:spPr>
          <a:xfrm>
            <a:off x="1010975" y="2509125"/>
            <a:ext cx="2883600" cy="1714500"/>
          </a:xfrm>
          <a:prstGeom prst="rect">
            <a:avLst/>
          </a:prstGeom>
          <a:noFill/>
          <a:ln>
            <a:noFill/>
          </a:ln>
        </p:spPr>
      </p:pic>
      <p:sp>
        <p:nvSpPr>
          <p:cNvPr id="351" name="Google Shape;351;p33"/>
          <p:cNvSpPr txBox="1"/>
          <p:nvPr/>
        </p:nvSpPr>
        <p:spPr>
          <a:xfrm>
            <a:off x="1118375" y="4411025"/>
            <a:ext cx="27762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Lato"/>
                <a:ea typeface="Lato"/>
                <a:cs typeface="Lato"/>
                <a:sym typeface="Lato"/>
              </a:rPr>
              <a:t>Ford and VW’s investment in ArgoAI in 2017</a:t>
            </a:r>
            <a:endParaRPr sz="1000">
              <a:solidFill>
                <a:schemeClr val="lt1"/>
              </a:solidFill>
              <a:latin typeface="Lato"/>
              <a:ea typeface="Lato"/>
              <a:cs typeface="Lato"/>
              <a:sym typeface="Lato"/>
            </a:endParaRPr>
          </a:p>
        </p:txBody>
      </p:sp>
      <p:pic>
        <p:nvPicPr>
          <p:cNvPr descr="https://ts.la/FSD" id="352" name="Google Shape;352;p33" title="Full Self-Driving">
            <a:hlinkClick r:id="rId11"/>
          </p:cNvPr>
          <p:cNvPicPr preferRelativeResize="0"/>
          <p:nvPr/>
        </p:nvPicPr>
        <p:blipFill>
          <a:blip r:embed="rId12">
            <a:alphaModFix/>
          </a:blip>
          <a:stretch>
            <a:fillRect/>
          </a:stretch>
        </p:blipFill>
        <p:spPr>
          <a:xfrm>
            <a:off x="4676600" y="2509125"/>
            <a:ext cx="3048000" cy="1714500"/>
          </a:xfrm>
          <a:prstGeom prst="rect">
            <a:avLst/>
          </a:prstGeom>
          <a:noFill/>
          <a:ln>
            <a:noFill/>
          </a:ln>
        </p:spPr>
      </p:pic>
      <p:sp>
        <p:nvSpPr>
          <p:cNvPr id="353" name="Google Shape;353;p33"/>
          <p:cNvSpPr txBox="1"/>
          <p:nvPr/>
        </p:nvSpPr>
        <p:spPr>
          <a:xfrm>
            <a:off x="5094300" y="4411025"/>
            <a:ext cx="27045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Tesla self driving test</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59" name="Google Shape;359;p34"/>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Any Questions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sp>
        <p:nvSpPr>
          <p:cNvPr id="364" name="Google Shape;364;p35"/>
          <p:cNvSpPr txBox="1"/>
          <p:nvPr>
            <p:ph type="title"/>
          </p:nvPr>
        </p:nvSpPr>
        <p:spPr>
          <a:xfrm>
            <a:off x="1297500" y="393750"/>
            <a:ext cx="6164100" cy="5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365" name="Google Shape;365;p35"/>
          <p:cNvSpPr txBox="1"/>
          <p:nvPr>
            <p:ph idx="1" type="body"/>
          </p:nvPr>
        </p:nvSpPr>
        <p:spPr>
          <a:xfrm>
            <a:off x="1297500" y="1081025"/>
            <a:ext cx="7096800" cy="33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https://www.sunrise-vw.com/will-volkswagen-have-a-self-driving-ambulance-ready-by-2025/</a:t>
            </a:r>
            <a:endParaRPr/>
          </a:p>
          <a:p>
            <a:pPr indent="0" lvl="0" marL="0" rtl="0" algn="l">
              <a:spcBef>
                <a:spcPts val="1600"/>
              </a:spcBef>
              <a:spcAft>
                <a:spcPts val="0"/>
              </a:spcAft>
              <a:buNone/>
            </a:pPr>
            <a:r>
              <a:rPr lang="en-GB" u="sng">
                <a:solidFill>
                  <a:schemeClr val="hlink"/>
                </a:solidFill>
                <a:hlinkClick r:id="rId4"/>
              </a:rPr>
              <a:t>https://www.behance.net/gallery/98221749/Median-AMB-Expressway-Ambulance-System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393750"/>
            <a:ext cx="7038900" cy="7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234" name="Google Shape;234;p18"/>
          <p:cNvSpPr txBox="1"/>
          <p:nvPr/>
        </p:nvSpPr>
        <p:spPr>
          <a:xfrm>
            <a:off x="1661550" y="1135700"/>
            <a:ext cx="6504000" cy="110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Acknowledgment of ongoing technological advancements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Significant Impacts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Challenges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Ethical Considerations</a:t>
            </a:r>
            <a:endParaRPr>
              <a:solidFill>
                <a:schemeClr val="lt1"/>
              </a:solidFill>
              <a:latin typeface="Lato"/>
              <a:ea typeface="Lato"/>
              <a:cs typeface="Lato"/>
              <a:sym typeface="Lato"/>
            </a:endParaRPr>
          </a:p>
        </p:txBody>
      </p:sp>
      <p:sp>
        <p:nvSpPr>
          <p:cNvPr id="235" name="Google Shape;235;p18"/>
          <p:cNvSpPr txBox="1"/>
          <p:nvPr>
            <p:ph type="title"/>
          </p:nvPr>
        </p:nvSpPr>
        <p:spPr>
          <a:xfrm>
            <a:off x="1221150" y="2338500"/>
            <a:ext cx="7038900" cy="6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Goals</a:t>
            </a:r>
            <a:endParaRPr/>
          </a:p>
        </p:txBody>
      </p:sp>
      <p:sp>
        <p:nvSpPr>
          <p:cNvPr id="236" name="Google Shape;236;p18"/>
          <p:cNvSpPr txBox="1"/>
          <p:nvPr/>
        </p:nvSpPr>
        <p:spPr>
          <a:xfrm>
            <a:off x="1667800" y="2907525"/>
            <a:ext cx="6504000" cy="110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Evolution &amp; Significance of autonomous vehicles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Healthcare?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Impact</a:t>
            </a:r>
            <a:endParaRPr>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9" name="Shape 369"/>
        <p:cNvGrpSpPr/>
        <p:nvPr/>
      </p:nvGrpSpPr>
      <p:grpSpPr>
        <a:xfrm>
          <a:off x="0" y="0"/>
          <a:ext cx="0" cy="0"/>
          <a:chOff x="0" y="0"/>
          <a:chExt cx="0" cy="0"/>
        </a:xfrm>
      </p:grpSpPr>
      <p:sp>
        <p:nvSpPr>
          <p:cNvPr id="370" name="Google Shape;370;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Interesting Ideas</a:t>
            </a:r>
            <a:endParaRPr/>
          </a:p>
        </p:txBody>
      </p:sp>
      <p:pic>
        <p:nvPicPr>
          <p:cNvPr id="371" name="Google Shape;371;p36"/>
          <p:cNvPicPr preferRelativeResize="0"/>
          <p:nvPr/>
        </p:nvPicPr>
        <p:blipFill>
          <a:blip r:embed="rId3">
            <a:alphaModFix/>
          </a:blip>
          <a:stretch>
            <a:fillRect/>
          </a:stretch>
        </p:blipFill>
        <p:spPr>
          <a:xfrm>
            <a:off x="768425" y="1307850"/>
            <a:ext cx="2744550" cy="1724050"/>
          </a:xfrm>
          <a:prstGeom prst="rect">
            <a:avLst/>
          </a:prstGeom>
          <a:noFill/>
          <a:ln>
            <a:noFill/>
          </a:ln>
        </p:spPr>
      </p:pic>
      <p:pic>
        <p:nvPicPr>
          <p:cNvPr id="372" name="Google Shape;372;p36"/>
          <p:cNvPicPr preferRelativeResize="0"/>
          <p:nvPr/>
        </p:nvPicPr>
        <p:blipFill rotWithShape="1">
          <a:blip r:embed="rId4">
            <a:alphaModFix/>
          </a:blip>
          <a:srcRect b="0" l="1286" r="1276" t="0"/>
          <a:stretch/>
        </p:blipFill>
        <p:spPr>
          <a:xfrm>
            <a:off x="4058775" y="1307850"/>
            <a:ext cx="2123306" cy="1724050"/>
          </a:xfrm>
          <a:prstGeom prst="rect">
            <a:avLst/>
          </a:prstGeom>
          <a:noFill/>
          <a:ln>
            <a:noFill/>
          </a:ln>
        </p:spPr>
      </p:pic>
      <p:pic>
        <p:nvPicPr>
          <p:cNvPr id="373" name="Google Shape;373;p36"/>
          <p:cNvPicPr preferRelativeResize="0"/>
          <p:nvPr/>
        </p:nvPicPr>
        <p:blipFill>
          <a:blip r:embed="rId5">
            <a:alphaModFix/>
          </a:blip>
          <a:stretch>
            <a:fillRect/>
          </a:stretch>
        </p:blipFill>
        <p:spPr>
          <a:xfrm>
            <a:off x="768425" y="3184300"/>
            <a:ext cx="2744549" cy="1724049"/>
          </a:xfrm>
          <a:prstGeom prst="rect">
            <a:avLst/>
          </a:prstGeom>
          <a:noFill/>
          <a:ln>
            <a:noFill/>
          </a:ln>
        </p:spPr>
      </p:pic>
      <p:pic>
        <p:nvPicPr>
          <p:cNvPr id="374" name="Google Shape;374;p36"/>
          <p:cNvPicPr preferRelativeResize="0"/>
          <p:nvPr/>
        </p:nvPicPr>
        <p:blipFill>
          <a:blip r:embed="rId6">
            <a:alphaModFix/>
          </a:blip>
          <a:stretch>
            <a:fillRect/>
          </a:stretch>
        </p:blipFill>
        <p:spPr>
          <a:xfrm>
            <a:off x="4058776" y="3253950"/>
            <a:ext cx="2123300" cy="165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380" name="Google Shape;380;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of our project =</a:t>
            </a:r>
            <a:endParaRPr/>
          </a:p>
          <a:p>
            <a:pPr indent="0" lvl="0" marL="0" rtl="0" algn="l">
              <a:spcBef>
                <a:spcPts val="1600"/>
              </a:spcBef>
              <a:spcAft>
                <a:spcPts val="0"/>
              </a:spcAft>
              <a:buNone/>
            </a:pPr>
            <a:r>
              <a:rPr lang="en-GB"/>
              <a:t>Explained by syam</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583975"/>
            <a:ext cx="7038900" cy="914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GB"/>
              <a:t>Autonomous vehicles -  Glimpse </a:t>
            </a:r>
            <a:endParaRPr/>
          </a:p>
        </p:txBody>
      </p:sp>
      <p:sp>
        <p:nvSpPr>
          <p:cNvPr id="242" name="Google Shape;242;p19"/>
          <p:cNvSpPr txBox="1"/>
          <p:nvPr>
            <p:ph idx="1" type="body"/>
          </p:nvPr>
        </p:nvSpPr>
        <p:spPr>
          <a:xfrm>
            <a:off x="1297500" y="1171750"/>
            <a:ext cx="7038900" cy="330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Combination of advanced sensors and Machine </a:t>
            </a:r>
            <a:r>
              <a:rPr lang="en-GB"/>
              <a:t>learning</a:t>
            </a:r>
            <a:r>
              <a:rPr lang="en-GB"/>
              <a:t> algorithms.</a:t>
            </a:r>
            <a:endParaRPr/>
          </a:p>
        </p:txBody>
      </p:sp>
      <p:pic>
        <p:nvPicPr>
          <p:cNvPr id="243" name="Google Shape;243;p19"/>
          <p:cNvPicPr preferRelativeResize="0"/>
          <p:nvPr/>
        </p:nvPicPr>
        <p:blipFill>
          <a:blip r:embed="rId3">
            <a:alphaModFix/>
          </a:blip>
          <a:stretch>
            <a:fillRect/>
          </a:stretch>
        </p:blipFill>
        <p:spPr>
          <a:xfrm>
            <a:off x="1297500" y="1567550"/>
            <a:ext cx="4192401" cy="2911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Ethical Considerations in Autonomous Vehicles</a:t>
            </a:r>
            <a:endParaRPr/>
          </a:p>
        </p:txBody>
      </p:sp>
      <p:sp>
        <p:nvSpPr>
          <p:cNvPr id="249" name="Google Shape;249;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Decision-Making in Emergency Situations</a:t>
            </a:r>
            <a:endParaRPr/>
          </a:p>
          <a:p>
            <a:pPr indent="-311150" lvl="0" marL="457200" rtl="0" algn="l">
              <a:spcBef>
                <a:spcPts val="0"/>
              </a:spcBef>
              <a:spcAft>
                <a:spcPts val="0"/>
              </a:spcAft>
              <a:buSzPts val="1300"/>
              <a:buAutoNum type="arabicPeriod"/>
            </a:pPr>
            <a:r>
              <a:rPr lang="en-GB"/>
              <a:t>Liability and Responsibility</a:t>
            </a:r>
            <a:endParaRPr/>
          </a:p>
          <a:p>
            <a:pPr indent="-311150" lvl="0" marL="457200" rtl="0" algn="l">
              <a:spcBef>
                <a:spcPts val="0"/>
              </a:spcBef>
              <a:spcAft>
                <a:spcPts val="0"/>
              </a:spcAft>
              <a:buSzPts val="1300"/>
              <a:buAutoNum type="arabicPeriod"/>
            </a:pPr>
            <a:r>
              <a:rPr lang="en-GB"/>
              <a:t>Data Privacy and Security</a:t>
            </a:r>
            <a:endParaRPr/>
          </a:p>
          <a:p>
            <a:pPr indent="-311150" lvl="0" marL="457200" rtl="0" algn="l">
              <a:spcBef>
                <a:spcPts val="0"/>
              </a:spcBef>
              <a:spcAft>
                <a:spcPts val="0"/>
              </a:spcAft>
              <a:buSzPts val="1300"/>
              <a:buAutoNum type="arabicPeriod"/>
            </a:pPr>
            <a:r>
              <a:rPr lang="en-GB"/>
              <a:t>Societal Impact and Accessibility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0" name="Google Shape;250;p20"/>
          <p:cNvPicPr preferRelativeResize="0"/>
          <p:nvPr/>
        </p:nvPicPr>
        <p:blipFill>
          <a:blip r:embed="rId3">
            <a:alphaModFix/>
          </a:blip>
          <a:stretch>
            <a:fillRect/>
          </a:stretch>
        </p:blipFill>
        <p:spPr>
          <a:xfrm>
            <a:off x="1343150" y="2571750"/>
            <a:ext cx="5070999" cy="230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Autonomous vehicle prototype </a:t>
            </a:r>
            <a:endParaRPr/>
          </a:p>
        </p:txBody>
      </p:sp>
      <p:sp>
        <p:nvSpPr>
          <p:cNvPr id="256" name="Google Shape;256;p21"/>
          <p:cNvSpPr txBox="1"/>
          <p:nvPr>
            <p:ph idx="1" type="body"/>
          </p:nvPr>
        </p:nvSpPr>
        <p:spPr>
          <a:xfrm>
            <a:off x="1297500" y="1072825"/>
            <a:ext cx="7038900" cy="340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Accident Detection and Vehicle condition monitoring - A project based on IOT.</a:t>
            </a:r>
            <a:endParaRPr/>
          </a:p>
          <a:p>
            <a:pPr indent="-311150" lvl="0" marL="457200" rtl="0" algn="l">
              <a:spcBef>
                <a:spcPts val="0"/>
              </a:spcBef>
              <a:spcAft>
                <a:spcPts val="0"/>
              </a:spcAft>
              <a:buSzPts val="1300"/>
              <a:buAutoNum type="arabicPeriod"/>
            </a:pPr>
            <a:r>
              <a:rPr lang="en-GB"/>
              <a:t>Sensors like Arduino Uno, Accelerometer, Gyroscope, etc,.</a:t>
            </a:r>
            <a:endParaRPr/>
          </a:p>
          <a:p>
            <a:pPr indent="-311150" lvl="0" marL="457200" rtl="0" algn="l">
              <a:spcBef>
                <a:spcPts val="0"/>
              </a:spcBef>
              <a:spcAft>
                <a:spcPts val="0"/>
              </a:spcAft>
              <a:buSzPts val="1300"/>
              <a:buAutoNum type="arabicPeriod"/>
            </a:pPr>
            <a:r>
              <a:rPr lang="en-GB"/>
              <a:t>Programming Language Embedded C and Python.</a:t>
            </a:r>
            <a:endParaRPr/>
          </a:p>
          <a:p>
            <a:pPr indent="-311150" lvl="0" marL="457200" rtl="0" algn="l">
              <a:spcBef>
                <a:spcPts val="0"/>
              </a:spcBef>
              <a:spcAft>
                <a:spcPts val="0"/>
              </a:spcAft>
              <a:buSzPts val="1300"/>
              <a:buAutoNum type="arabicPeriod"/>
            </a:pPr>
            <a:r>
              <a:rPr lang="en-GB"/>
              <a:t>Cloud : Thingspeak</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257" name="Google Shape;257;p21"/>
          <p:cNvPicPr preferRelativeResize="0"/>
          <p:nvPr/>
        </p:nvPicPr>
        <p:blipFill>
          <a:blip r:embed="rId3">
            <a:alphaModFix/>
          </a:blip>
          <a:stretch>
            <a:fillRect/>
          </a:stretch>
        </p:blipFill>
        <p:spPr>
          <a:xfrm>
            <a:off x="1734800" y="2145650"/>
            <a:ext cx="3264124" cy="2625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Autonomous Ambulance </a:t>
            </a:r>
            <a:endParaRPr/>
          </a:p>
        </p:txBody>
      </p:sp>
      <p:sp>
        <p:nvSpPr>
          <p:cNvPr id="263" name="Google Shape;263;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Same prototype with additional features and sensors to make it automatic.</a:t>
            </a:r>
            <a:endParaRPr/>
          </a:p>
          <a:p>
            <a:pPr indent="-311150" lvl="0" marL="457200" rtl="0" algn="l">
              <a:spcBef>
                <a:spcPts val="0"/>
              </a:spcBef>
              <a:spcAft>
                <a:spcPts val="0"/>
              </a:spcAft>
              <a:buSzPts val="1300"/>
              <a:buAutoNum type="arabicPeriod"/>
            </a:pPr>
            <a:r>
              <a:rPr lang="en-GB"/>
              <a:t>Needs vigorous testing of the source code to pass all possible test cases before finalizing.</a:t>
            </a:r>
            <a:endParaRPr/>
          </a:p>
          <a:p>
            <a:pPr indent="-311150" lvl="0" marL="457200" rtl="0" algn="l">
              <a:spcBef>
                <a:spcPts val="0"/>
              </a:spcBef>
              <a:spcAft>
                <a:spcPts val="0"/>
              </a:spcAft>
              <a:buSzPts val="1300"/>
              <a:buAutoNum type="arabicPeriod"/>
            </a:pPr>
            <a:r>
              <a:rPr lang="en-GB"/>
              <a:t>Of course we do need a medical practitioner in the vehicle all the times except that its automatic.</a:t>
            </a:r>
            <a:endParaRPr/>
          </a:p>
          <a:p>
            <a:pPr indent="-311150" lvl="0" marL="457200" rtl="0" algn="l">
              <a:spcBef>
                <a:spcPts val="0"/>
              </a:spcBef>
              <a:spcAft>
                <a:spcPts val="0"/>
              </a:spcAft>
              <a:buSzPts val="1300"/>
              <a:buAutoNum type="arabicPeriod"/>
            </a:pPr>
            <a:r>
              <a:rPr lang="en-GB"/>
              <a:t>Change the algorithm According to the sensors we do require.</a:t>
            </a:r>
            <a:endParaRPr/>
          </a:p>
          <a:p>
            <a:pPr indent="0" lvl="0" marL="0" rtl="0" algn="l">
              <a:spcBef>
                <a:spcPts val="1600"/>
              </a:spcBef>
              <a:spcAft>
                <a:spcPts val="0"/>
              </a:spcAft>
              <a:buNone/>
            </a:pPr>
            <a:r>
              <a:rPr lang="en-GB"/>
              <a:t> Code base: </a:t>
            </a:r>
            <a:r>
              <a:rPr lang="en-GB" u="sng">
                <a:solidFill>
                  <a:schemeClr val="hlink"/>
                </a:solidFill>
                <a:hlinkClick r:id="rId3"/>
              </a:rPr>
              <a:t>https://github.com/arunmukkamla/Accident-Detection-and-Vehicle-Monitoring-IOT/blob/master/Main_code.ino</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 base explanation.</a:t>
            </a:r>
            <a:endParaRPr/>
          </a:p>
        </p:txBody>
      </p:sp>
      <p:sp>
        <p:nvSpPr>
          <p:cNvPr id="269" name="Google Shape;269;p23"/>
          <p:cNvSpPr txBox="1"/>
          <p:nvPr>
            <p:ph idx="1" type="body"/>
          </p:nvPr>
        </p:nvSpPr>
        <p:spPr>
          <a:xfrm>
            <a:off x="1297500" y="1057625"/>
            <a:ext cx="7038900" cy="366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Its a portion of the code where it shows the sensors connected to the board. We can modify the code base here and make changes accordingly. </a:t>
            </a:r>
            <a:endParaRPr/>
          </a:p>
          <a:p>
            <a:pPr indent="-311150" lvl="0" marL="457200" rtl="0" algn="l">
              <a:spcBef>
                <a:spcPts val="0"/>
              </a:spcBef>
              <a:spcAft>
                <a:spcPts val="0"/>
              </a:spcAft>
              <a:buSzPts val="1300"/>
              <a:buAutoNum type="arabicPeriod"/>
            </a:pPr>
            <a:r>
              <a:rPr lang="en-GB"/>
              <a:t>We can also monitor the Autonomous </a:t>
            </a:r>
            <a:r>
              <a:rPr lang="en-GB"/>
              <a:t>vehicles</a:t>
            </a:r>
            <a:r>
              <a:rPr lang="en-GB"/>
              <a:t> condition with the help of the cloud data which we’ll be sending to ThingSpeak.com</a:t>
            </a:r>
            <a:endParaRPr/>
          </a:p>
        </p:txBody>
      </p:sp>
      <p:pic>
        <p:nvPicPr>
          <p:cNvPr id="270" name="Google Shape;270;p23"/>
          <p:cNvPicPr preferRelativeResize="0"/>
          <p:nvPr/>
        </p:nvPicPr>
        <p:blipFill>
          <a:blip r:embed="rId3">
            <a:alphaModFix/>
          </a:blip>
          <a:stretch>
            <a:fillRect/>
          </a:stretch>
        </p:blipFill>
        <p:spPr>
          <a:xfrm>
            <a:off x="1347750" y="2351200"/>
            <a:ext cx="3681625" cy="2373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Vehicles Condition - Cloud Platform</a:t>
            </a:r>
            <a:endParaRPr/>
          </a:p>
        </p:txBody>
      </p:sp>
      <p:sp>
        <p:nvSpPr>
          <p:cNvPr id="276" name="Google Shape;276;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ThingSpeak cloud</a:t>
            </a:r>
            <a:endParaRPr/>
          </a:p>
        </p:txBody>
      </p:sp>
      <p:pic>
        <p:nvPicPr>
          <p:cNvPr id="277" name="Google Shape;277;p24"/>
          <p:cNvPicPr preferRelativeResize="0"/>
          <p:nvPr/>
        </p:nvPicPr>
        <p:blipFill>
          <a:blip r:embed="rId3">
            <a:alphaModFix/>
          </a:blip>
          <a:stretch>
            <a:fillRect/>
          </a:stretch>
        </p:blipFill>
        <p:spPr>
          <a:xfrm>
            <a:off x="1460875" y="1940225"/>
            <a:ext cx="5691325" cy="253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Vehicle</a:t>
            </a:r>
            <a:r>
              <a:rPr lang="en-GB"/>
              <a:t> Condition - Key </a:t>
            </a:r>
            <a:r>
              <a:rPr lang="en-GB"/>
              <a:t>Challenge</a:t>
            </a:r>
            <a:endParaRPr/>
          </a:p>
        </p:txBody>
      </p:sp>
      <p:sp>
        <p:nvSpPr>
          <p:cNvPr id="283" name="Google Shape;283;p25"/>
          <p:cNvSpPr txBox="1"/>
          <p:nvPr>
            <p:ph idx="1" type="body"/>
          </p:nvPr>
        </p:nvSpPr>
        <p:spPr>
          <a:xfrm>
            <a:off x="4838900" y="1567550"/>
            <a:ext cx="3497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Bias Breakout: The criticality of issues, regardless of the geographic location or demographic information.</a:t>
            </a:r>
            <a:endParaRPr sz="1400"/>
          </a:p>
          <a:p>
            <a:pPr indent="0" lvl="0" marL="0" rtl="0" algn="l">
              <a:spcBef>
                <a:spcPts val="1600"/>
              </a:spcBef>
              <a:spcAft>
                <a:spcPts val="0"/>
              </a:spcAft>
              <a:buNone/>
            </a:pPr>
            <a:r>
              <a:rPr lang="en-GB" sz="1400"/>
              <a:t>Clarity Crisis:  Comprehensive but clear report highlighting critical issues.</a:t>
            </a:r>
            <a:endParaRPr sz="1400"/>
          </a:p>
          <a:p>
            <a:pPr indent="0" lvl="0" marL="0" rtl="0" algn="l">
              <a:spcBef>
                <a:spcPts val="1600"/>
              </a:spcBef>
              <a:spcAft>
                <a:spcPts val="0"/>
              </a:spcAft>
              <a:buNone/>
            </a:pPr>
            <a:r>
              <a:rPr lang="en-GB" sz="1400"/>
              <a:t>Privacy Pursuit</a:t>
            </a:r>
            <a:r>
              <a:rPr lang="en-GB" sz="1400"/>
              <a:t>:  Vehicle data is encrypted → limited to authenticated user.</a:t>
            </a:r>
            <a:endParaRPr sz="1400"/>
          </a:p>
          <a:p>
            <a:pPr indent="0" lvl="0" marL="0" rtl="0" algn="l">
              <a:spcBef>
                <a:spcPts val="1600"/>
              </a:spcBef>
              <a:spcAft>
                <a:spcPts val="1600"/>
              </a:spcAft>
              <a:buNone/>
            </a:pPr>
            <a:r>
              <a:t/>
            </a:r>
            <a:endParaRPr sz="1400"/>
          </a:p>
        </p:txBody>
      </p:sp>
      <p:pic>
        <p:nvPicPr>
          <p:cNvPr id="284" name="Google Shape;284;p25"/>
          <p:cNvPicPr preferRelativeResize="0"/>
          <p:nvPr/>
        </p:nvPicPr>
        <p:blipFill>
          <a:blip r:embed="rId3">
            <a:alphaModFix/>
          </a:blip>
          <a:stretch>
            <a:fillRect/>
          </a:stretch>
        </p:blipFill>
        <p:spPr>
          <a:xfrm>
            <a:off x="1536650" y="1170300"/>
            <a:ext cx="2925562" cy="353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